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bc2eb6760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bc2eb6760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c7d5f331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c7d5f331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unsigned prediction errors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prediction errors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c7efd7d2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c7efd7d2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nsigned prediction errors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prediction errors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c7d5f331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c7d5f331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unsigned prediction errors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prediction errors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bc7d5f331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bc7d5f331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unsigned prediction errors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Signed prediction errors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bc7efd7d2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bc7efd7d2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bc7d5f331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bc7d5f331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c7d5f331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c7d5f331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c7d5f331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c7d5f331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c7efd7d2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bc7efd7d2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paper, alpha is called “associability.” It drives changes in the learning rate (kappa*alpha).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Eta controls how much the learning rate updates on each trial (eta=0 constant learning rate).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abs(PE) = “surprise”: learning rate increases when the value is less predictable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c7efd7d2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c7efd7d2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c7efd7d2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c7efd7d2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cc536221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cc536221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bc7efd7d2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bc7efd7d2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Symmetry</a:t>
            </a:r>
            <a:r>
              <a:rPr lang="en"/>
              <a:t> matters for changes in value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c7efd7d2b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bc7efd7d2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magnitude of prediction error matters. Sign doesnt matter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2.png"/><Relationship Id="rId6" Type="http://schemas.openxmlformats.org/officeDocument/2006/relationships/image" Target="../media/image5.png"/><Relationship Id="rId7" Type="http://schemas.openxmlformats.org/officeDocument/2006/relationships/hyperlink" Target="https://twitter.com/catshouldnt/status/170612529110466982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hyperlink" Target="https://research.wmz.ninja/projects/phd/index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708900" y="439425"/>
            <a:ext cx="7726200" cy="99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Modeling an adaptive learning rate</a:t>
            </a:r>
            <a:endParaRPr sz="4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4102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000">
                <a:solidFill>
                  <a:srgbClr val="666666"/>
                </a:solidFill>
              </a:rPr>
              <a:t>Jack Gabel, </a:t>
            </a:r>
            <a:r>
              <a:rPr lang="en" sz="2000">
                <a:solidFill>
                  <a:srgbClr val="666666"/>
                </a:solidFill>
              </a:rPr>
              <a:t>Sol Markman, Quilee Simeon, and Hokyung Sung</a:t>
            </a:r>
            <a:endParaRPr sz="2000">
              <a:solidFill>
                <a:srgbClr val="666666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113050" y="1478975"/>
            <a:ext cx="4917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434343"/>
                </a:solidFill>
              </a:rPr>
              <a:t>The Pearce-Hall model</a:t>
            </a:r>
            <a:endParaRPr sz="1800">
              <a:solidFill>
                <a:srgbClr val="434343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3">
            <a:alphaModFix/>
          </a:blip>
          <a:srcRect b="0" l="0" r="3993" t="4924"/>
          <a:stretch/>
        </p:blipFill>
        <p:spPr>
          <a:xfrm>
            <a:off x="3954499" y="2189225"/>
            <a:ext cx="1234995" cy="18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Distinguishing </a:t>
            </a:r>
            <a:r>
              <a:rPr lang="en"/>
              <a:t>L</a:t>
            </a:r>
            <a:r>
              <a:rPr lang="en"/>
              <a:t>earning </a:t>
            </a:r>
            <a:r>
              <a:rPr lang="en"/>
              <a:t>R</a:t>
            </a:r>
            <a:r>
              <a:rPr lang="en"/>
              <a:t>ate and </a:t>
            </a:r>
            <a:r>
              <a:rPr lang="en"/>
              <a:t>V</a:t>
            </a:r>
            <a:r>
              <a:rPr lang="en"/>
              <a:t>alue </a:t>
            </a:r>
            <a:r>
              <a:rPr lang="en"/>
              <a:t>E</a:t>
            </a:r>
            <a:r>
              <a:rPr lang="en"/>
              <a:t>xperimentally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466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Behavior and model fitting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recording from </a:t>
            </a:r>
            <a:r>
              <a:rPr lang="en"/>
              <a:t>amygdala</a:t>
            </a:r>
            <a:r>
              <a:rPr lang="en"/>
              <a:t> (learning rate) or OFC (value)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Dopamine agonists or antagonists to affect learning rate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2077400" y="2666175"/>
            <a:ext cx="2022000" cy="23775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4995950" y="2666175"/>
            <a:ext cx="2022000" cy="23775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2"/>
          <p:cNvSpPr txBox="1"/>
          <p:nvPr/>
        </p:nvSpPr>
        <p:spPr>
          <a:xfrm>
            <a:off x="2553525" y="2223375"/>
            <a:ext cx="15330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Lever 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5516600" y="2223375"/>
            <a:ext cx="15330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Lever B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8" name="Google Shape;138;p22"/>
          <p:cNvSpPr txBox="1"/>
          <p:nvPr/>
        </p:nvSpPr>
        <p:spPr>
          <a:xfrm>
            <a:off x="5151500" y="2910575"/>
            <a:ext cx="1710900" cy="8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Variable rewards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2499550" y="2955025"/>
            <a:ext cx="13998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2271800" y="2910575"/>
            <a:ext cx="16332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Fixed small rewards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title"/>
          </p:nvPr>
        </p:nvSpPr>
        <p:spPr>
          <a:xfrm>
            <a:off x="311700" y="418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is the adaptive learning rate in the brain?</a:t>
            </a:r>
            <a:endParaRPr/>
          </a:p>
        </p:txBody>
      </p:sp>
      <p:sp>
        <p:nvSpPr>
          <p:cNvPr id="146" name="Google Shape;146;p23"/>
          <p:cNvSpPr txBox="1"/>
          <p:nvPr>
            <p:ph idx="1" type="body"/>
          </p:nvPr>
        </p:nvSpPr>
        <p:spPr>
          <a:xfrm>
            <a:off x="311700" y="1039875"/>
            <a:ext cx="8700300" cy="39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Unsigned reward prediction </a:t>
            </a:r>
            <a:r>
              <a:rPr lang="en"/>
              <a:t>errors</a:t>
            </a:r>
            <a:r>
              <a:rPr lang="en"/>
              <a:t> in basolateral-</a:t>
            </a:r>
            <a:r>
              <a:rPr lang="en"/>
              <a:t>amygdala (ABL) system (Roesch et al. 2010)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Amygdala BOLD responses track associability (</a:t>
            </a:r>
            <a:r>
              <a:rPr lang="en"/>
              <a:t>Li et al. 2011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47" name="Google Shape;14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93625" y="2598863"/>
            <a:ext cx="3783575" cy="180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750" y="2188800"/>
            <a:ext cx="4952874" cy="245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311700" y="418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might learning rate be computed in the brain?</a:t>
            </a:r>
            <a:endParaRPr/>
          </a:p>
        </p:txBody>
      </p:sp>
      <p:sp>
        <p:nvSpPr>
          <p:cNvPr id="154" name="Google Shape;154;p24"/>
          <p:cNvSpPr txBox="1"/>
          <p:nvPr>
            <p:ph idx="1" type="body"/>
          </p:nvPr>
        </p:nvSpPr>
        <p:spPr>
          <a:xfrm>
            <a:off x="311700" y="1039875"/>
            <a:ext cx="8700300" cy="39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Unsigned reward prediction errors in the ACC (Hayden et al. 2011)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Tracking volatility in ACC explains learning rate (Behrens et al. 2007)</a:t>
            </a:r>
            <a:endParaRPr sz="17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55" name="Google Shape;15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9100" y="1952175"/>
            <a:ext cx="3642899" cy="293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400" y="2064779"/>
            <a:ext cx="5172199" cy="2581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11700" y="418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Questions</a:t>
            </a:r>
            <a:endParaRPr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11700" y="1039875"/>
            <a:ext cx="8652300" cy="39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Are there any other tasks (besides the one mentioned) that might help experimentally distinguish learning rate from value through behavior?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If the environment is very noisy, but the noise is unstructured, should the learning rate still be higher? Why or why not?</a:t>
            </a:r>
            <a:endParaRPr sz="20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What are potential neural mechanisms by which higher associability might lead to faster learning?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/>
          <p:nvPr>
            <p:ph type="title"/>
          </p:nvPr>
        </p:nvSpPr>
        <p:spPr>
          <a:xfrm>
            <a:off x="311700" y="418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potential circuit mechanism for adaptive learning rate</a:t>
            </a:r>
            <a:endParaRPr/>
          </a:p>
        </p:txBody>
      </p:sp>
      <p:sp>
        <p:nvSpPr>
          <p:cNvPr id="168" name="Google Shape;168;p26"/>
          <p:cNvSpPr txBox="1"/>
          <p:nvPr>
            <p:ph idx="1" type="body"/>
          </p:nvPr>
        </p:nvSpPr>
        <p:spPr>
          <a:xfrm>
            <a:off x="311700" y="1039875"/>
            <a:ext cx="5811900" cy="39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Locus Coeruleus (LC-NA system)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Principal site for synthesis of norepinephrine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Norepinephrine increases arousal and alertness, promotes vigilance, enhances formation and retrieval of memory, and focuses attention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Known that ACC has bidirectional projections and is </a:t>
            </a:r>
            <a:r>
              <a:rPr b="1" lang="en" sz="1700"/>
              <a:t>the main cortical input</a:t>
            </a:r>
            <a:r>
              <a:rPr lang="en" sz="1700"/>
              <a:t> to LC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High (unsigned) RPE</a:t>
            </a:r>
            <a:r>
              <a:rPr lang="en" sz="1700"/>
              <a:t> -&gt; ACC activation -&gt; LC -&gt; attention!</a:t>
            </a:r>
            <a:br>
              <a:rPr lang="en" sz="2000"/>
            </a:b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3605" y="991575"/>
            <a:ext cx="2975550" cy="2275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0975" y="3267000"/>
            <a:ext cx="1819524" cy="180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Behrens, T.E., Woolrich, M.W., Walton, M.E. &amp; Rushworth, M.F. (2007) Learning the value of information in an uncertain world. Nature Neuroscience, 10, 1214–1221.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000000"/>
                </a:solidFill>
              </a:rPr>
              <a:t>Li, J., Schiller, D., Schoenbaum, G., Phelps, E.A., &amp; Daw, N.D. (2011). Differential roles of human striatum and amygdala in associative learning. Nature Neuroscience, 14, 1250–1252.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Roesch, M.R., Esber, G.R., Li, J., Daw, N.D., and Schoenbaum, G. (2012). Surprise! Neural correlates of Pearce-Hall and Rescorla-Wagner coexist within the brain. European Journal of Neuroscience, 35, 1190–1200.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title"/>
          </p:nvPr>
        </p:nvSpPr>
        <p:spPr>
          <a:xfrm>
            <a:off x="1986750" y="2477025"/>
            <a:ext cx="517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</a:t>
            </a:r>
            <a:r>
              <a:rPr lang="en"/>
              <a:t>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Motivation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450" y="1130100"/>
            <a:ext cx="3023936" cy="240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0" l="1443" r="2319" t="3044"/>
          <a:stretch/>
        </p:blipFill>
        <p:spPr>
          <a:xfrm>
            <a:off x="4699813" y="613825"/>
            <a:ext cx="3811800" cy="281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5425" y="3758200"/>
            <a:ext cx="4260577" cy="10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54736" y="3091046"/>
            <a:ext cx="4901966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902913" y="3644900"/>
            <a:ext cx="266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https://twitter.com/catshouldnt/status/1706125291104669829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1921" y="1964140"/>
            <a:ext cx="2754478" cy="1925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550" y="2076903"/>
            <a:ext cx="2995926" cy="1699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8163" y="2147684"/>
            <a:ext cx="2827675" cy="203071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Motivation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152475"/>
            <a:ext cx="8520600" cy="38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the real world is much more complex…</a:t>
            </a:r>
            <a:endParaRPr/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e.g. the PhD Simulator :o </a:t>
            </a:r>
            <a:r>
              <a:rPr lang="en" sz="1500" u="sng">
                <a:solidFill>
                  <a:schemeClr val="hlink"/>
                </a:solidFill>
                <a:hlinkClick r:id="rId6"/>
              </a:rPr>
              <a:t>https://research.wmz.ninja/projects/phd/index.html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&gt; If the environment is volatile (e.g. stock market), you might want to update your model more quickly given errors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Introducing an adaptive learning rate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19067" l="3116" r="5215" t="10957"/>
          <a:stretch/>
        </p:blipFill>
        <p:spPr>
          <a:xfrm>
            <a:off x="436525" y="1397337"/>
            <a:ext cx="3463800" cy="70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4">
            <a:alphaModFix/>
          </a:blip>
          <a:srcRect b="6760" l="2552" r="3945" t="10389"/>
          <a:stretch/>
        </p:blipFill>
        <p:spPr>
          <a:xfrm>
            <a:off x="436525" y="3330950"/>
            <a:ext cx="4536125" cy="13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5466475" y="1504588"/>
            <a:ext cx="2239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Rescorla-Wagner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5798875" y="3361725"/>
            <a:ext cx="1574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Pearce-Hall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2030875" y="2364138"/>
            <a:ext cx="275100" cy="707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2505325" y="2440950"/>
            <a:ext cx="261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+ variable learning rate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3216025" y="1550950"/>
            <a:ext cx="250800" cy="461700"/>
          </a:xfrm>
          <a:prstGeom prst="roundRect">
            <a:avLst>
              <a:gd fmla="val 16667" name="adj"/>
            </a:avLst>
          </a:prstGeom>
          <a:solidFill>
            <a:srgbClr val="FFFF00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3118750" y="3377175"/>
            <a:ext cx="1162800" cy="461700"/>
          </a:xfrm>
          <a:prstGeom prst="roundRect">
            <a:avLst>
              <a:gd fmla="val 16667" name="adj"/>
            </a:avLst>
          </a:prstGeom>
          <a:solidFill>
            <a:srgbClr val="FFFF00">
              <a:alpha val="4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/>
        </p:nvSpPr>
        <p:spPr>
          <a:xfrm>
            <a:off x="5420550" y="3973925"/>
            <a:ext cx="3249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L</a:t>
            </a:r>
            <a:r>
              <a:rPr lang="en" sz="1800">
                <a:solidFill>
                  <a:schemeClr val="dk1"/>
                </a:solidFill>
              </a:rPr>
              <a:t>earning rate </a:t>
            </a:r>
            <a:r>
              <a:rPr i="1" lang="en" sz="1800">
                <a:solidFill>
                  <a:schemeClr val="dk1"/>
                </a:solidFill>
              </a:rPr>
              <a:t>increases</a:t>
            </a:r>
            <a:r>
              <a:rPr lang="en" sz="1800">
                <a:solidFill>
                  <a:schemeClr val="dk1"/>
                </a:solidFill>
              </a:rPr>
              <a:t> when the value is </a:t>
            </a:r>
            <a:r>
              <a:rPr i="1" lang="en" sz="1800">
                <a:solidFill>
                  <a:schemeClr val="dk1"/>
                </a:solidFill>
              </a:rPr>
              <a:t>less predictable</a:t>
            </a:r>
            <a:endParaRPr i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24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rate and reward volatility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489450" y="1659175"/>
            <a:ext cx="1887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P(reward) = 0.8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489450" y="3345575"/>
            <a:ext cx="188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P(reward) =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0.8, 0.2, 0.8, …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2475" y="820700"/>
            <a:ext cx="5630050" cy="419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951" y="831650"/>
            <a:ext cx="6641176" cy="414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3519950" y="400550"/>
            <a:ext cx="85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Stable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7006325" y="400550"/>
            <a:ext cx="970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Volatile</a:t>
            </a:r>
            <a:endParaRPr sz="1600">
              <a:solidFill>
                <a:srgbClr val="434343"/>
              </a:solidFill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105425" y="831650"/>
            <a:ext cx="21981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Rescorla-Wagner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⍺_stable = 0.04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>
                <a:solidFill>
                  <a:srgbClr val="434343"/>
                </a:solidFill>
              </a:rPr>
              <a:t>E</a:t>
            </a:r>
            <a:r>
              <a:rPr lang="en">
                <a:solidFill>
                  <a:srgbClr val="434343"/>
                </a:solidFill>
              </a:rPr>
              <a:t>rror: 0.07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⍺_vol = 0.23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>
                <a:solidFill>
                  <a:srgbClr val="434343"/>
                </a:solidFill>
              </a:rPr>
              <a:t>Error: 0.17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105425" y="2983375"/>
            <a:ext cx="24366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Pearce-Hall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η</a:t>
            </a:r>
            <a:r>
              <a:rPr lang="en">
                <a:solidFill>
                  <a:srgbClr val="434343"/>
                </a:solidFill>
              </a:rPr>
              <a:t>_stable = 0.03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>
                <a:solidFill>
                  <a:srgbClr val="434343"/>
                </a:solidFill>
              </a:rPr>
              <a:t>Error: 0.05</a:t>
            </a:r>
            <a:endParaRPr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">
                <a:solidFill>
                  <a:srgbClr val="434343"/>
                </a:solidFill>
              </a:rPr>
              <a:t>η_vol = 0.68</a:t>
            </a:r>
            <a:endParaRPr>
              <a:solidFill>
                <a:srgbClr val="434343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</a:pPr>
            <a:r>
              <a:rPr lang="en">
                <a:solidFill>
                  <a:srgbClr val="434343"/>
                </a:solidFill>
              </a:rPr>
              <a:t>Error: 0.16</a:t>
            </a:r>
            <a:endParaRPr sz="1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237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rate is higher for more volatile environments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 rotWithShape="1">
          <a:blip r:embed="rId3">
            <a:alphaModFix/>
          </a:blip>
          <a:srcRect b="0" l="0" r="7192" t="7868"/>
          <a:stretch/>
        </p:blipFill>
        <p:spPr>
          <a:xfrm>
            <a:off x="1935650" y="884025"/>
            <a:ext cx="5539402" cy="412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306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Effects of changes in prediction errors on value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 rotWithShape="1">
          <a:blip r:embed="rId3">
            <a:alphaModFix/>
          </a:blip>
          <a:srcRect b="6760" l="2552" r="3945" t="10389"/>
          <a:stretch/>
        </p:blipFill>
        <p:spPr>
          <a:xfrm>
            <a:off x="5598250" y="1024725"/>
            <a:ext cx="3358299" cy="9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 rotWithShape="1">
          <a:blip r:embed="rId4">
            <a:alphaModFix/>
          </a:blip>
          <a:srcRect b="0" l="3052" r="6113" t="9214"/>
          <a:stretch/>
        </p:blipFill>
        <p:spPr>
          <a:xfrm>
            <a:off x="201250" y="1024725"/>
            <a:ext cx="5337125" cy="400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311700" y="2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Effects of changes in prediction errors on learning rate</a:t>
            </a:r>
            <a:endParaRPr/>
          </a:p>
        </p:txBody>
      </p:sp>
      <p:pic>
        <p:nvPicPr>
          <p:cNvPr id="126" name="Google Shape;126;p21"/>
          <p:cNvPicPr preferRelativeResize="0"/>
          <p:nvPr/>
        </p:nvPicPr>
        <p:blipFill rotWithShape="1">
          <a:blip r:embed="rId3">
            <a:alphaModFix/>
          </a:blip>
          <a:srcRect b="6760" l="2552" r="3945" t="10389"/>
          <a:stretch/>
        </p:blipFill>
        <p:spPr>
          <a:xfrm>
            <a:off x="5598250" y="1032150"/>
            <a:ext cx="3358299" cy="97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 rotWithShape="1">
          <a:blip r:embed="rId4">
            <a:alphaModFix/>
          </a:blip>
          <a:srcRect b="0" l="3124" r="7341" t="9477"/>
          <a:stretch/>
        </p:blipFill>
        <p:spPr>
          <a:xfrm>
            <a:off x="234675" y="1032150"/>
            <a:ext cx="5220773" cy="3958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